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43" r:id="rId34"/>
    <p:sldId id="330" r:id="rId35"/>
    <p:sldId id="344" r:id="rId36"/>
    <p:sldId id="331" r:id="rId37"/>
    <p:sldId id="332" r:id="rId38"/>
    <p:sldId id="333" r:id="rId39"/>
    <p:sldId id="293" r:id="rId40"/>
    <p:sldId id="298" r:id="rId41"/>
    <p:sldId id="299" r:id="rId42"/>
    <p:sldId id="300" r:id="rId43"/>
    <p:sldId id="313" r:id="rId44"/>
    <p:sldId id="301" r:id="rId45"/>
    <p:sldId id="302" r:id="rId46"/>
    <p:sldId id="303" r:id="rId47"/>
    <p:sldId id="305" r:id="rId48"/>
    <p:sldId id="304" r:id="rId49"/>
    <p:sldId id="306" r:id="rId50"/>
    <p:sldId id="307" r:id="rId51"/>
    <p:sldId id="309" r:id="rId52"/>
    <p:sldId id="308" r:id="rId53"/>
    <p:sldId id="297" r:id="rId54"/>
    <p:sldId id="312" r:id="rId55"/>
    <p:sldId id="346" r:id="rId56"/>
    <p:sldId id="347" r:id="rId57"/>
    <p:sldId id="314" r:id="rId58"/>
    <p:sldId id="295" r:id="rId59"/>
    <p:sldId id="296" r:id="rId60"/>
    <p:sldId id="316" r:id="rId61"/>
    <p:sldId id="319" r:id="rId62"/>
    <p:sldId id="270" r:id="rId63"/>
    <p:sldId id="272" r:id="rId64"/>
    <p:sldId id="317" r:id="rId65"/>
    <p:sldId id="318" r:id="rId66"/>
    <p:sldId id="310" r:id="rId67"/>
    <p:sldId id="324" r:id="rId68"/>
    <p:sldId id="320" r:id="rId69"/>
    <p:sldId id="321" r:id="rId70"/>
    <p:sldId id="322" r:id="rId71"/>
    <p:sldId id="323" r:id="rId72"/>
    <p:sldId id="268" r:id="rId73"/>
    <p:sldId id="329" r:id="rId74"/>
    <p:sldId id="325" r:id="rId75"/>
    <p:sldId id="326" r:id="rId76"/>
    <p:sldId id="327" r:id="rId77"/>
    <p:sldId id="328" r:id="rId78"/>
    <p:sldId id="275" r:id="rId79"/>
    <p:sldId id="350" r:id="rId80"/>
  </p:sldIdLst>
  <p:sldSz cx="18288000" cy="10287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Gidole" panose="02000503000000000000" pitchFamily="50" charset="0"/>
      <p:regular r:id="rId87"/>
    </p:embeddedFont>
    <p:embeddedFont>
      <p:font typeface="Impact" panose="020B0806030902050204" pitchFamily="34" charset="0"/>
      <p:regular r:id="rId88"/>
    </p:embeddedFont>
    <p:embeddedFont>
      <p:font typeface="League Spartan" panose="020B0604020202020204" charset="0"/>
      <p:regular r:id="rId89"/>
    </p:embeddedFont>
    <p:embeddedFont>
      <p:font typeface="Open Sans Extra Bold" panose="020B0604020202020204" charset="0"/>
      <p:regular r:id="rId90"/>
    </p:embeddedFont>
    <p:embeddedFont>
      <p:font typeface="Roboto Mono" pitchFamily="2"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43"/>
            <p14:sldId id="330"/>
            <p14:sldId id="344"/>
            <p14:sldId id="331"/>
            <p14:sldId id="332"/>
            <p14:sldId id="333"/>
          </p14:sldIdLst>
        </p14:section>
        <p14:section name="2. Foundations of Inferential Statistics" id="{3CCE065B-7A43-4046-B801-1DF590334418}">
          <p14:sldIdLst>
            <p14:sldId id="293"/>
            <p14:sldId id="298"/>
            <p14:sldId id="299"/>
            <p14:sldId id="300"/>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63" d="100"/>
          <a:sy n="63" d="100"/>
        </p:scale>
        <p:origin x="11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12/28/2019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have a discrete variable with not that many possible options, it’s not going to be a very rich analysis to use it as a quantitative variable. You may need to “join forces” with multiple categories to come up with a richer analysis. </a:t>
            </a:r>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continuous variable (wage) using the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million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wages.xlsx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wages.xlsx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914400" y="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914400" y="447613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IT’S NEBULOSE…</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0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0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0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0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0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742950" lvl="1" indent="-285750">
              <a:buFont typeface="Arial" panose="020B0604020202020204" pitchFamily="34" charset="0"/>
              <a:buChar char="•"/>
            </a:pPr>
            <a:r>
              <a:rPr lang="en-US" sz="3600" dirty="0">
                <a:latin typeface="Gidole" panose="020B0604020202020204" charset="0"/>
              </a:rPr>
              <a:t>Range: What are the min/max?</a:t>
            </a:r>
          </a:p>
          <a:p>
            <a:pPr marL="742950" lvl="1"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742950" lvl="1" indent="-285750">
              <a:buFont typeface="Arial" panose="020B0604020202020204" pitchFamily="34" charset="0"/>
              <a:buChar char="•"/>
            </a:pPr>
            <a:r>
              <a:rPr lang="en-US" sz="3600" dirty="0">
                <a:latin typeface="Gidole" panose="020B0604020202020204" charset="0"/>
              </a:rPr>
              <a:t>Standard deviation: Square root of the variance</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Summarize </a:t>
            </a:r>
            <a:r>
              <a:rPr lang="en-US" sz="3000" dirty="0">
                <a:solidFill>
                  <a:srgbClr val="000000"/>
                </a:solidFill>
                <a:latin typeface="Roboto Mono" pitchFamily="2" charset="0"/>
                <a:ea typeface="Roboto Mono" pitchFamily="2" charset="0"/>
              </a:rPr>
              <a:t>wage</a:t>
            </a:r>
            <a:r>
              <a:rPr lang="en-US" sz="3000" dirty="0">
                <a:solidFill>
                  <a:srgbClr val="000000"/>
                </a:solidFill>
                <a:latin typeface="Gidole" panose="020B0604020202020204" charset="0"/>
                <a:ea typeface="Roboto Mono" pitchFamily="2" charset="0"/>
              </a:rPr>
              <a:t> with the Analysis </a:t>
            </a:r>
            <a:r>
              <a:rPr lang="en-US" sz="3000" dirty="0" err="1">
                <a:solidFill>
                  <a:srgbClr val="000000"/>
                </a:solidFill>
                <a:latin typeface="Gidole" panose="020B0604020202020204" charset="0"/>
                <a:ea typeface="Roboto Mono" pitchFamily="2" charset="0"/>
              </a:rPr>
              <a:t>ToolPak</a:t>
            </a:r>
            <a:endParaRPr lang="en-US" sz="30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Visualize </a:t>
            </a:r>
            <a:r>
              <a:rPr lang="en-US" sz="3000" dirty="0">
                <a:solidFill>
                  <a:srgbClr val="000000"/>
                </a:solidFill>
                <a:latin typeface="Roboto Mono" pitchFamily="2" charset="0"/>
                <a:ea typeface="Roboto Mono" pitchFamily="2" charset="0"/>
              </a:rPr>
              <a:t>wage</a:t>
            </a:r>
            <a:r>
              <a:rPr lang="en-US" sz="30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4692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Central limit theorem: </a:t>
            </a:r>
            <a:r>
              <a:rPr lang="en-US" sz="4800" spc="179" dirty="0">
                <a:solidFill>
                  <a:srgbClr val="F2F0F4"/>
                </a:solidFill>
                <a:latin typeface="Gidole Bold"/>
              </a:rPr>
              <a:t>the sampling distribution of the mean of any independent, random variable will be normal or nearly normal, 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 </a:t>
            </a:r>
            <a:r>
              <a:rPr lang="en-US" sz="4800" i="1" spc="375" dirty="0">
                <a:solidFill>
                  <a:srgbClr val="000000"/>
                </a:solidFill>
                <a:latin typeface="League Spartan Bold"/>
              </a:rPr>
              <a:t>ON AVERAGE</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000" dirty="0">
                <a:solidFill>
                  <a:srgbClr val="000000"/>
                </a:solidFill>
                <a:latin typeface="Gidole" panose="02000503000000000000" charset="0"/>
                <a:ea typeface="Roboto Mono" pitchFamily="2" charset="0"/>
              </a:rPr>
              <a:t>Is there a difference</a:t>
            </a:r>
            <a:r>
              <a:rPr lang="en-US" sz="3000" dirty="0">
                <a:solidFill>
                  <a:srgbClr val="000000"/>
                </a:solidFill>
                <a:latin typeface="Gidole" panose="02000503000000000000" charset="0"/>
              </a:rPr>
              <a:t> in sales price for homes with air conditioning (</a:t>
            </a:r>
            <a:r>
              <a:rPr lang="en-US" sz="3000" dirty="0" err="1">
                <a:solidFill>
                  <a:srgbClr val="000000"/>
                </a:solidFill>
                <a:latin typeface="Roboto Mono" pitchFamily="2" charset="0"/>
                <a:ea typeface="Roboto Mono" pitchFamily="2" charset="0"/>
              </a:rPr>
              <a:t>airco</a:t>
            </a:r>
            <a:r>
              <a:rPr lang="en-US" sz="3000" dirty="0">
                <a:solidFill>
                  <a:srgbClr val="000000"/>
                </a:solidFill>
                <a:latin typeface="Gidole" panose="02000503000000000000" charset="0"/>
              </a:rPr>
              <a:t>)?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000" dirty="0">
                <a:solidFill>
                  <a:srgbClr val="000000"/>
                </a:solidFill>
                <a:latin typeface="Gidole" panose="02000503000000000000" charset="0"/>
                <a:ea typeface="Roboto Mono" pitchFamily="2" charset="0"/>
              </a:rPr>
              <a:t>Is there a difference</a:t>
            </a:r>
            <a:r>
              <a:rPr lang="en-US" sz="3000" dirty="0">
                <a:solidFill>
                  <a:srgbClr val="000000"/>
                </a:solidFill>
                <a:latin typeface="Gidole" panose="02000503000000000000" charset="0"/>
              </a:rPr>
              <a:t> in sales price for homes with a full, finished basement (</a:t>
            </a:r>
            <a:r>
              <a:rPr lang="en-US" sz="3000" dirty="0" err="1">
                <a:solidFill>
                  <a:srgbClr val="000000"/>
                </a:solidFill>
                <a:latin typeface="Roboto Mono" pitchFamily="2" charset="0"/>
                <a:ea typeface="Roboto Mono" pitchFamily="2" charset="0"/>
              </a:rPr>
              <a:t>fullbase</a:t>
            </a:r>
            <a:r>
              <a:rPr lang="en-US" sz="3000" dirty="0">
                <a:solidFill>
                  <a:srgbClr val="000000"/>
                </a:solidFill>
                <a:latin typeface="Gidole" panose="02000503000000000000" charset="0"/>
              </a:rPr>
              <a:t>)? </a:t>
            </a:r>
            <a:endParaRPr lang="en-US" sz="3000" dirty="0">
              <a:solidFill>
                <a:srgbClr val="000000"/>
              </a:solidFill>
              <a:latin typeface="Gidole" panose="020B0604020202020204" charset="0"/>
            </a:endParaRPr>
          </a:p>
          <a:p>
            <a:pPr marL="803910" lvl="1" indent="-457200">
              <a:buFont typeface="Arial" panose="020B0604020202020204" pitchFamily="34" charset="0"/>
              <a:buChar char="•"/>
            </a:pPr>
            <a:r>
              <a:rPr lang="en-US" sz="30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We have the data… just not </a:t>
            </a:r>
            <a:r>
              <a:rPr lang="en-US" sz="6500" i="1" spc="195" dirty="0">
                <a:solidFill>
                  <a:srgbClr val="F2F0F4"/>
                </a:solidFill>
                <a:latin typeface="League Spartan Italics"/>
              </a:rPr>
              <a:t>all </a:t>
            </a:r>
            <a:r>
              <a:rPr lang="en-US" sz="6500"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i="1">
                              <a:latin typeface="Cambria Math" panose="02040503050406030204" pitchFamily="18" charset="0"/>
                            </a:rPr>
                            <m:t>𝑜</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we don’t </a:t>
            </a:r>
            <a:r>
              <a:rPr lang="en-US" sz="6500" i="1" spc="195" dirty="0">
                <a:solidFill>
                  <a:srgbClr val="F2F0F4"/>
                </a:solidFill>
                <a:latin typeface="League Spartan Italics"/>
              </a:rPr>
              <a:t>know </a:t>
            </a:r>
            <a:r>
              <a:rPr lang="en-US" sz="6500"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710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710970"/>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i="1">
                        <a:latin typeface="Cambria Math" panose="02040503050406030204" pitchFamily="18" charset="0"/>
                      </a:rPr>
                      <m:t>𝑁</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831"/>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housing-inferential.xlsx </a:t>
            </a:r>
            <a:r>
              <a:rPr lang="en-US" sz="30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95300"/>
          </a:xfrm>
          <a:prstGeom prst="rect">
            <a:avLst/>
          </a:prstGeom>
        </p:spPr>
        <p:txBody>
          <a:bodyPr wrap="square" lIns="0" tIns="0" rIns="0" bIns="0" rtlCol="0" anchor="t">
            <a:spAutoFit/>
          </a:bodyPr>
          <a:lstStyle/>
          <a:p>
            <a:pPr algn="r">
              <a:lnSpc>
                <a:spcPts val="9100"/>
              </a:lnSpc>
            </a:pPr>
            <a:r>
              <a:rPr lang="en-US" sz="6500" spc="195" dirty="0">
                <a:latin typeface="League Spartan Italics"/>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spc="195" dirty="0">
                <a:latin typeface="League Spartan Italics"/>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housing-inferential.xlsx </a:t>
            </a:r>
            <a:r>
              <a:rPr lang="en-US" sz="30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38499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housing-inferential.xlsx </a:t>
            </a:r>
            <a:r>
              <a:rPr lang="en-US" sz="30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000" dirty="0">
                <a:solidFill>
                  <a:srgbClr val="000000"/>
                </a:solidFill>
                <a:latin typeface="Gidole" panose="020B0604020202020204" charset="0"/>
                <a:ea typeface="Roboto Mono" pitchFamily="2" charset="0"/>
              </a:rPr>
              <a:t>Visualize the difference in average sales price for homes with gas for hot water heating, </a:t>
            </a:r>
            <a:r>
              <a:rPr lang="en-US" sz="3000" dirty="0" err="1">
                <a:solidFill>
                  <a:srgbClr val="000000"/>
                </a:solidFill>
                <a:latin typeface="Roboto Mono" pitchFamily="2" charset="0"/>
                <a:ea typeface="Roboto Mono" pitchFamily="2" charset="0"/>
              </a:rPr>
              <a:t>gashw</a:t>
            </a:r>
            <a:r>
              <a:rPr lang="en-US" sz="3000" dirty="0">
                <a:solidFill>
                  <a:srgbClr val="000000"/>
                </a:solidFill>
                <a:latin typeface="Gidole" panose="020B0604020202020204" charset="0"/>
                <a:ea typeface="Roboto Mono" pitchFamily="2" charset="0"/>
              </a:rPr>
              <a:t> </a:t>
            </a:r>
            <a:r>
              <a:rPr lang="en-US" sz="3000" b="1" dirty="0">
                <a:solidFill>
                  <a:srgbClr val="000000"/>
                </a:solidFill>
                <a:latin typeface="Gidole" panose="020B0604020202020204" charset="0"/>
                <a:ea typeface="Roboto Mono" pitchFamily="2" charset="0"/>
              </a:rPr>
              <a:t>(Note: new variable!)</a:t>
            </a:r>
            <a:r>
              <a:rPr lang="en-US" sz="30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6360</Words>
  <Application>Microsoft Office PowerPoint</Application>
  <PresentationFormat>Custom</PresentationFormat>
  <Paragraphs>554</Paragraphs>
  <Slides>79</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Roboto Mono</vt:lpstr>
      <vt:lpstr>League Spartan</vt:lpstr>
      <vt:lpstr>League Spartan Italics</vt:lpstr>
      <vt:lpstr>Arial</vt:lpstr>
      <vt:lpstr>Impact</vt:lpstr>
      <vt:lpstr>Cambria Math</vt:lpstr>
      <vt:lpstr>League Spartan Bold</vt:lpstr>
      <vt:lpstr>Calibri</vt:lpstr>
      <vt:lpstr>Gidole Bold</vt:lpstr>
      <vt:lpstr>Open Sans Extra Bold</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106</cp:revision>
  <dcterms:created xsi:type="dcterms:W3CDTF">2006-08-16T00:00:00Z</dcterms:created>
  <dcterms:modified xsi:type="dcterms:W3CDTF">2019-12-28T21:48:54Z</dcterms:modified>
  <dc:identifier>DADurESpNu8</dc:identifier>
</cp:coreProperties>
</file>